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4"/>
  </p:sldMasterIdLst>
  <p:sldIdLst>
    <p:sldId id="257" r:id="rId5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20B2A11-214A-DFB5-BEF9-6FC8CFAE8D16}" v="638" dt="2025-03-23T09:26:44.7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2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CCDA86-9472-069C-6DA9-6511AF41F6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74C6C7-E495-16A2-3310-B1A818CCC6A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EC8341-DBB1-52FC-8E32-10AC81BF7C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6A07DE-CA69-6EF4-8843-DD1AB081B7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7D8A64-E1A0-743D-0BD6-03E65ECF80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8000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87BAAF-EC74-7855-4647-1E9292BF28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428BBD-BAAC-A8E9-F5F5-8EA4C3C25CA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92008E-B3CC-A7D8-CC2F-4282228E23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6CC575-E5DA-CA0F-3888-A0AB9AF50A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0A514E8-6A08-3EF7-C1D3-77975DCB1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96174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D76790-57B3-D639-97B4-2DC9356F99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EFA102-38D4-876B-8107-E35DA01ED89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98EC57-F1CE-7463-A6D8-0E8A2BA61F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BC02F6-15E0-E6DC-9BD8-2E5CBC6E76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8DB1B8-3395-1C14-8967-412B81CA78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0481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9C8682-0D13-3940-E93B-B1DF284D3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A5B79CB-3141-4FFB-B403-B830675CBD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231BFC-9525-F352-6500-6B999E17F06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18CEB1A-82A6-817D-DD21-E43AD212BC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CA1F83-705B-0824-2846-51E5C5A777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7E88E71-E116-170C-40C8-6DAD923002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7959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566B2-0D22-09D4-1EA1-595A6B4C3F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75FA40-5DCC-E058-2A07-2F063A594DD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003B29-D9F1-9389-2BFD-7F7BDAA56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D802DCA-3E6E-6EDA-4DA9-667C2F506AE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C3B9BDA-A88D-B07A-9E60-93D84B661AC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6EE9361-E2E2-3AAA-B0F3-05ED960244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AC0595-B723-2ED5-65CA-2754595CFF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DD87DD7-59B0-E490-CDBC-D7194DAB2C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87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415CE7A-8DF6-F7FF-4071-609A52421D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D6C4786-6BB3-0A7C-6AE2-996AF85CD65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A8E710F-97FC-E80A-0211-FB48F3517C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5F8E8AE-9BFE-2A1E-E10F-1DDFABE4EC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423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3D5BEB-C11A-4FD6-DE01-BBE934A7F0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61899DE-1E5C-8A68-30D0-10469E76D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CA20B9A-5CE8-3764-0227-F284343EA0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0412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4E98EB-D87E-FD36-2ADF-8901410443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1C458F-9758-6E46-8447-72DB555C0E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03F4204-321F-C086-47C7-5C85F91CA48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7BF4C5E-7BEF-D279-3F18-B1F214CEE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52823E8-DB38-987D-67B5-23EC490C8C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7617CC-D8D4-99CF-578E-2D985B517DC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255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188029-FF35-4E63-133C-CC774667FF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1D656395-F0E2-E545-90D1-7B1147FAF89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43EAD68-19CD-3FC6-C07F-E2CF63DA44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0F1E5AB-0063-08E5-C0AF-15BBFEEF5A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9D87BCF-65B8-1DA4-2125-85A6DC4B63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1BF6FB5-DCFB-234B-5B5B-E48A04D6D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58106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80092B-7FF8-C41E-1451-106B5ECF80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21C0D99-4AC9-830D-D894-CF6085CBC10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EE360E-6965-DFE3-DBCA-01180F5B081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C41FF6-F6FE-4826-0D86-2A549875D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2FB914-FF89-172F-0B3E-DCF672611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99652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8527845-E25E-3EF3-73F1-A4AFD15361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3A6554-026D-277D-2001-802298C55B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5C9B54-3075-9141-7EFD-CFEDAF78EC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473BBB-73B2-5ADA-938D-1A450300F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885ECF-369F-34F3-2425-56396AA252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471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EF37D01-4C2F-D456-D4E1-C8568DC52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5E29CE-DAF3-FD55-ABD4-B2CCE06C5E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050139-7347-C24F-D080-AF1C08016AA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8D2A66-0C6D-4207-B81A-C833591780FA}" type="datetimeFigureOut">
              <a:rPr lang="en-GB" smtClean="0"/>
              <a:t>24/03/2025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E9A6D61-77F5-8385-E2DF-E84A242A931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BF434F-94B4-D819-B995-A4CBFC3FFF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C181D33-F134-4538-83FF-0A9A9EE730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7756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jpeg"/><Relationship Id="rId13" Type="http://schemas.openxmlformats.org/officeDocument/2006/relationships/image" Target="../media/image7.jpeg"/><Relationship Id="rId18" Type="http://schemas.openxmlformats.org/officeDocument/2006/relationships/image" Target="../media/image10.png"/><Relationship Id="rId26" Type="http://schemas.openxmlformats.org/officeDocument/2006/relationships/image" Target="../media/image14.png"/><Relationship Id="rId39" Type="http://schemas.openxmlformats.org/officeDocument/2006/relationships/image" Target="../media/image21.png"/><Relationship Id="rId3" Type="http://schemas.openxmlformats.org/officeDocument/2006/relationships/hyperlink" Target="https://pixabay.com/en/eggplant-purple-vegetable-eyes-2924511/" TargetMode="External"/><Relationship Id="rId21" Type="http://schemas.microsoft.com/office/2007/relationships/hdphoto" Target="../media/hdphoto4.wdp"/><Relationship Id="rId34" Type="http://schemas.openxmlformats.org/officeDocument/2006/relationships/image" Target="../media/image18.png"/><Relationship Id="rId42" Type="http://schemas.microsoft.com/office/2007/relationships/hdphoto" Target="../media/hdphoto14.wdp"/><Relationship Id="rId7" Type="http://schemas.openxmlformats.org/officeDocument/2006/relationships/hyperlink" Target="https://pixabay.com/no/potet-mat-vegetabilsk-fersk-sunn-1487159/" TargetMode="External"/><Relationship Id="rId12" Type="http://schemas.openxmlformats.org/officeDocument/2006/relationships/image" Target="../media/image6.png"/><Relationship Id="rId17" Type="http://schemas.microsoft.com/office/2007/relationships/hdphoto" Target="../media/hdphoto2.wdp"/><Relationship Id="rId25" Type="http://schemas.microsoft.com/office/2007/relationships/hdphoto" Target="../media/hdphoto6.wdp"/><Relationship Id="rId33" Type="http://schemas.microsoft.com/office/2007/relationships/hdphoto" Target="../media/hdphoto10.wdp"/><Relationship Id="rId38" Type="http://schemas.microsoft.com/office/2007/relationships/hdphoto" Target="../media/hdphoto12.wdp"/><Relationship Id="rId2" Type="http://schemas.openxmlformats.org/officeDocument/2006/relationships/image" Target="../media/image1.png"/><Relationship Id="rId16" Type="http://schemas.openxmlformats.org/officeDocument/2006/relationships/image" Target="../media/image9.png"/><Relationship Id="rId20" Type="http://schemas.openxmlformats.org/officeDocument/2006/relationships/image" Target="../media/image11.png"/><Relationship Id="rId29" Type="http://schemas.microsoft.com/office/2007/relationships/hdphoto" Target="../media/hdphoto8.wdp"/><Relationship Id="rId41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11" Type="http://schemas.openxmlformats.org/officeDocument/2006/relationships/hyperlink" Target="https://freesvg.org/smiling-carrots" TargetMode="External"/><Relationship Id="rId24" Type="http://schemas.openxmlformats.org/officeDocument/2006/relationships/image" Target="../media/image13.png"/><Relationship Id="rId32" Type="http://schemas.openxmlformats.org/officeDocument/2006/relationships/image" Target="../media/image17.png"/><Relationship Id="rId37" Type="http://schemas.openxmlformats.org/officeDocument/2006/relationships/image" Target="../media/image20.png"/><Relationship Id="rId40" Type="http://schemas.microsoft.com/office/2007/relationships/hdphoto" Target="../media/hdphoto13.wdp"/><Relationship Id="rId5" Type="http://schemas.openxmlformats.org/officeDocument/2006/relationships/hyperlink" Target="https://pixabay.com/en/pear-anthropomorphic-cartoon-comic-1300153/" TargetMode="External"/><Relationship Id="rId15" Type="http://schemas.microsoft.com/office/2007/relationships/hdphoto" Target="../media/hdphoto1.wdp"/><Relationship Id="rId23" Type="http://schemas.microsoft.com/office/2007/relationships/hdphoto" Target="../media/hdphoto5.wdp"/><Relationship Id="rId28" Type="http://schemas.openxmlformats.org/officeDocument/2006/relationships/image" Target="../media/image15.png"/><Relationship Id="rId36" Type="http://schemas.openxmlformats.org/officeDocument/2006/relationships/image" Target="../media/image19.jpg"/><Relationship Id="rId10" Type="http://schemas.openxmlformats.org/officeDocument/2006/relationships/image" Target="../media/image5.png"/><Relationship Id="rId19" Type="http://schemas.microsoft.com/office/2007/relationships/hdphoto" Target="../media/hdphoto3.wdp"/><Relationship Id="rId31" Type="http://schemas.microsoft.com/office/2007/relationships/hdphoto" Target="../media/hdphoto9.wdp"/><Relationship Id="rId4" Type="http://schemas.openxmlformats.org/officeDocument/2006/relationships/image" Target="../media/image2.png"/><Relationship Id="rId9" Type="http://schemas.openxmlformats.org/officeDocument/2006/relationships/hyperlink" Target="https://newsgrist.typepad.com/underbelly/2009/09/you-say-tomato.html" TargetMode="External"/><Relationship Id="rId14" Type="http://schemas.openxmlformats.org/officeDocument/2006/relationships/image" Target="../media/image8.png"/><Relationship Id="rId22" Type="http://schemas.openxmlformats.org/officeDocument/2006/relationships/image" Target="../media/image12.png"/><Relationship Id="rId27" Type="http://schemas.microsoft.com/office/2007/relationships/hdphoto" Target="../media/hdphoto7.wdp"/><Relationship Id="rId30" Type="http://schemas.openxmlformats.org/officeDocument/2006/relationships/image" Target="../media/image16.png"/><Relationship Id="rId35" Type="http://schemas.microsoft.com/office/2007/relationships/hdphoto" Target="../media/hdphoto1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2C5B1B-4B49-4814-8A14-2ABDFC1FC85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944889" y="134224"/>
            <a:ext cx="9730695" cy="1050043"/>
          </a:xfrm>
        </p:spPr>
        <p:txBody>
          <a:bodyPr>
            <a:normAutofit/>
          </a:bodyPr>
          <a:lstStyle/>
          <a:p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Mandeville Primary School </a:t>
            </a:r>
            <a:b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</a:br>
            <a:r>
              <a:rPr lang="en-GB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ckwell" panose="02060603020205020403" pitchFamily="18" charset="0"/>
              </a:rPr>
              <a:t>MENU WEEK 2</a:t>
            </a:r>
            <a:endParaRPr lang="en-GB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ckwell" panose="02060603020205020403" pitchFamily="18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818D873-AB8B-475C-A3DB-C334728277D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D0F23CA8-D2DE-4D15-B572-852BFBE6CE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6032944"/>
              </p:ext>
            </p:extLst>
          </p:nvPr>
        </p:nvGraphicFramePr>
        <p:xfrm>
          <a:off x="241011" y="1393124"/>
          <a:ext cx="11794309" cy="482865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476462">
                  <a:extLst>
                    <a:ext uri="{9D8B030D-6E8A-4147-A177-3AD203B41FA5}">
                      <a16:colId xmlns:a16="http://schemas.microsoft.com/office/drawing/2014/main" val="1217818782"/>
                    </a:ext>
                  </a:extLst>
                </a:gridCol>
                <a:gridCol w="2055303">
                  <a:extLst>
                    <a:ext uri="{9D8B030D-6E8A-4147-A177-3AD203B41FA5}">
                      <a16:colId xmlns:a16="http://schemas.microsoft.com/office/drawing/2014/main" val="3474885537"/>
                    </a:ext>
                  </a:extLst>
                </a:gridCol>
                <a:gridCol w="2105637">
                  <a:extLst>
                    <a:ext uri="{9D8B030D-6E8A-4147-A177-3AD203B41FA5}">
                      <a16:colId xmlns:a16="http://schemas.microsoft.com/office/drawing/2014/main" val="1933368243"/>
                    </a:ext>
                  </a:extLst>
                </a:gridCol>
                <a:gridCol w="2224907">
                  <a:extLst>
                    <a:ext uri="{9D8B030D-6E8A-4147-A177-3AD203B41FA5}">
                      <a16:colId xmlns:a16="http://schemas.microsoft.com/office/drawing/2014/main" val="1041670546"/>
                    </a:ext>
                  </a:extLst>
                </a:gridCol>
                <a:gridCol w="1966000">
                  <a:extLst>
                    <a:ext uri="{9D8B030D-6E8A-4147-A177-3AD203B41FA5}">
                      <a16:colId xmlns:a16="http://schemas.microsoft.com/office/drawing/2014/main" val="1709610466"/>
                    </a:ext>
                  </a:extLst>
                </a:gridCol>
                <a:gridCol w="1966000">
                  <a:extLst>
                    <a:ext uri="{9D8B030D-6E8A-4147-A177-3AD203B41FA5}">
                      <a16:colId xmlns:a16="http://schemas.microsoft.com/office/drawing/2014/main" val="4011348048"/>
                    </a:ext>
                  </a:extLst>
                </a:gridCol>
              </a:tblGrid>
              <a:tr h="29754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Monday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Tuesday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Wednesday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Thursday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Friday</a:t>
                      </a:r>
                      <a:endParaRPr lang="en-GB" sz="16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24884371"/>
                  </a:ext>
                </a:extLst>
              </a:tr>
              <a:tr h="82540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MAIN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Option 1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Casarecce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Pasta, Arrabbiata Sauce, Tomato, Chilly, Basil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Parmesan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Milk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Chicken </a:t>
                      </a: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Thighs,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Teriyaki Sauce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Soy, Sesame, </a:t>
                      </a:r>
                      <a:r>
                        <a:rPr lang="en-US" sz="1100" b="1" kern="1200" dirty="0" err="1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MIlk</a:t>
                      </a:r>
                      <a:r>
                        <a:rPr lang="en-US" sz="11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Italian Pizza, Tomato, Mozzarella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*Gluten, Milk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Mongolian Beef, Spring onions, Sesame seeds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0" i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</a:t>
                      </a:r>
                      <a:r>
                        <a:rPr lang="en-GB" sz="1100" b="1" i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</a:t>
                      </a:r>
                      <a:r>
                        <a:rPr lang="en-GB" sz="1100" b="0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Sesame, Soy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 Stir-fry Rice, Pak Choi</a:t>
                      </a:r>
                    </a:p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Fish, Soy, Sesame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7389168"/>
                  </a:ext>
                </a:extLst>
              </a:tr>
              <a:tr h="9254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MAIN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Option 2 </a:t>
                      </a:r>
                      <a:r>
                        <a:rPr lang="en-GB" sz="1100" b="0" dirty="0">
                          <a:solidFill>
                            <a:srgbClr val="00B050"/>
                          </a:solidFill>
                          <a:effectLst/>
                          <a:latin typeface="Rockwell" panose="02060603020205020403" pitchFamily="18" charset="0"/>
                        </a:rPr>
                        <a:t>(vegetarian)</a:t>
                      </a:r>
                      <a:endParaRPr lang="en-GB" sz="1100" b="0" dirty="0">
                        <a:solidFill>
                          <a:srgbClr val="00B050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Casarecce</a:t>
                      </a: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Pasta, Kale Pesto,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Mint</a:t>
                      </a: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100" b="1" i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Milk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GB" sz="1100" b="1" i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Broccoli, Spinach &amp; Feta Tart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0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Milk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Mexican Quesadillas, Corn, Cheese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* </a:t>
                      </a:r>
                      <a:r>
                        <a:rPr lang="en-GB" sz="11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Gluten, Milk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0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Sicilian Parmigiana</a:t>
                      </a:r>
                      <a:endParaRPr lang="en-GB" sz="1100" b="1" i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*Gluten,</a:t>
                      </a:r>
                      <a:r>
                        <a:rPr lang="en-GB" sz="1100" b="1" i="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 Milk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Polenta Fritters</a:t>
                      </a:r>
                    </a:p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sz="11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*Dairy</a:t>
                      </a:r>
                      <a:endParaRPr lang="en-US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endParaRPr lang="en-US" sz="1100" b="0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5313561"/>
                  </a:ext>
                </a:extLst>
              </a:tr>
              <a:tr h="66337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To Accompany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 err="1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Lolloblanco</a:t>
                      </a: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, cherry tomato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Asian Slaw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Long Grain Rice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Radicchio &amp; Tomato Salad</a:t>
                      </a:r>
                    </a:p>
                    <a:p>
                      <a:pPr algn="l"/>
                      <a:endParaRPr lang="en-GB" sz="11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Lamb’s lettuce &amp; Watercress</a:t>
                      </a:r>
                    </a:p>
                    <a:p>
                      <a:pPr algn="l"/>
                      <a:endParaRPr lang="en-US" sz="1100" b="1" i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Noodle</a:t>
                      </a:r>
                    </a:p>
                    <a:p>
                      <a:pPr algn="l"/>
                      <a:r>
                        <a:rPr lang="en-US" sz="1100" b="1" i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0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Corn On the cob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63332186"/>
                  </a:ext>
                </a:extLst>
              </a:tr>
              <a:tr h="6603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Bread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</a:t>
                      </a: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endParaRPr lang="en-US" sz="1100" b="0" dirty="0">
                        <a:effectLst/>
                        <a:latin typeface="+mn-lt"/>
                        <a:ea typeface="Times New Roman" panose="02020603050405020304" pitchFamily="18" charset="0"/>
                      </a:endParaRPr>
                    </a:p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11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*</a:t>
                      </a:r>
                      <a:r>
                        <a:rPr lang="en-US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Gluten</a:t>
                      </a:r>
                    </a:p>
                  </a:txBody>
                  <a:tcPr marL="50800" marR="50800" marT="50800" marB="5080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1" dirty="0"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*</a:t>
                      </a:r>
                      <a:r>
                        <a:rPr lang="en-US" sz="1100" b="1" i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</a:rPr>
                        <a:t>Gluten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 Bread</a:t>
                      </a: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bread</a:t>
                      </a:r>
                      <a:endParaRPr lang="en-GB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US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Freshly Baked bread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</a:t>
                      </a:r>
                      <a:endParaRPr lang="en-GB" sz="1100" b="1" i="1" dirty="0">
                        <a:solidFill>
                          <a:srgbClr val="FF0000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64519924"/>
                  </a:ext>
                </a:extLst>
              </a:tr>
              <a:tr h="565026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Vegetables</a:t>
                      </a: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Vegetable Medley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 err="1">
                          <a:effectLst/>
                          <a:latin typeface="+mn-lt"/>
                          <a:ea typeface="Calibri"/>
                          <a:cs typeface="Times New Roman"/>
                        </a:rPr>
                        <a:t>Hispi</a:t>
                      </a: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 Cabbage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Tossed Spinach, Garlic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Sesame Broccoli Florets</a:t>
                      </a: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endParaRPr lang="en-GB" sz="11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1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*Sesame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7000"/>
                        </a:lnSpc>
                        <a:spcAft>
                          <a:spcPts val="0"/>
                        </a:spcAft>
                        <a:buNone/>
                      </a:pPr>
                      <a:r>
                        <a:rPr lang="en-GB" sz="1100" b="1" i="0" u="none" strike="noStrike" noProof="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Braised Savoy Cabbage</a:t>
                      </a:r>
                      <a:endParaRPr lang="en-GB" sz="1100" b="1" i="0" u="none" strike="noStrike" noProof="0" dirty="0" err="1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6845792"/>
                  </a:ext>
                </a:extLst>
              </a:tr>
              <a:tr h="660323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200" b="0" dirty="0">
                          <a:solidFill>
                            <a:schemeClr val="tx1"/>
                          </a:solidFill>
                          <a:effectLst/>
                          <a:latin typeface="Rockwell" panose="02060603020205020403" pitchFamily="18" charset="0"/>
                        </a:rPr>
                        <a:t>Dessert</a:t>
                      </a:r>
                      <a:endParaRPr lang="en-GB" sz="1200" b="0" dirty="0">
                        <a:solidFill>
                          <a:schemeClr val="tx1"/>
                        </a:solidFill>
                        <a:effectLst/>
                        <a:latin typeface="Rockwell" panose="02060603020205020403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Seasonal Fruits Salad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Maple &amp; Banana cake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b="1" i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Milk &amp; Eggs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Seasonal Fruits Salad</a:t>
                      </a:r>
                    </a:p>
                    <a:p>
                      <a:pPr algn="l"/>
                      <a:endParaRPr lang="en-US" sz="1100" b="1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/>
                      <a:endParaRPr lang="en-GB" sz="1100" b="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DD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1100" b="1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Biscoff Cheesecake</a:t>
                      </a:r>
                    </a:p>
                    <a:p>
                      <a:pPr algn="l"/>
                      <a:endParaRPr lang="en-GB" sz="11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/>
                      <a:r>
                        <a:rPr lang="en-US" sz="1100" b="1" i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*</a:t>
                      </a:r>
                      <a:r>
                        <a:rPr lang="en-US" sz="1100" b="1" i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Gluten, Milk </a:t>
                      </a: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Seasonal Fruits Salad</a:t>
                      </a: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1100" b="0" i="1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DB1B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3557922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891FC8D9-A863-4612-9094-3A8221532D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1675584" y="6151886"/>
            <a:ext cx="583465" cy="69783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65F832D-A26E-42EF-999C-43CA5A984ED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flipH="1">
            <a:off x="909420" y="772461"/>
            <a:ext cx="409634" cy="57380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8C87FB5-204E-4FE8-B958-76870CE2B16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 flipH="1">
            <a:off x="1134541" y="918742"/>
            <a:ext cx="621707" cy="43908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28DE43E-D9E6-45CF-9670-CE63A1B5C48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9"/>
              </a:ext>
            </a:extLst>
          </a:blip>
          <a:stretch>
            <a:fillRect/>
          </a:stretch>
        </p:blipFill>
        <p:spPr>
          <a:xfrm>
            <a:off x="232273" y="725604"/>
            <a:ext cx="682127" cy="48064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AF168039-A1FF-4DC0-BC9C-04E921428FBB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11"/>
              </a:ext>
            </a:extLst>
          </a:blip>
          <a:stretch>
            <a:fillRect/>
          </a:stretch>
        </p:blipFill>
        <p:spPr>
          <a:xfrm>
            <a:off x="783079" y="494737"/>
            <a:ext cx="461733" cy="461733"/>
          </a:xfrm>
          <a:prstGeom prst="rect">
            <a:avLst/>
          </a:prstGeom>
        </p:spPr>
      </p:pic>
      <p:sp>
        <p:nvSpPr>
          <p:cNvPr id="32" name="TextBox 31">
            <a:extLst>
              <a:ext uri="{FF2B5EF4-FFF2-40B4-BE49-F238E27FC236}">
                <a16:creationId xmlns:a16="http://schemas.microsoft.com/office/drawing/2014/main" id="{1185204B-8765-4C7B-92F6-836D3A88F74E}"/>
              </a:ext>
            </a:extLst>
          </p:cNvPr>
          <p:cNvSpPr txBox="1"/>
          <p:nvPr/>
        </p:nvSpPr>
        <p:spPr>
          <a:xfrm>
            <a:off x="1643796" y="6456313"/>
            <a:ext cx="792220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i="1" dirty="0"/>
              <a:t>* </a:t>
            </a:r>
            <a:r>
              <a:rPr lang="en-GB" sz="1400" i="1" dirty="0">
                <a:latin typeface="Comic Sans MS" panose="030F0702030302020204" pitchFamily="66" charset="0"/>
              </a:rPr>
              <a:t>Allergens are in italics and marked with an </a:t>
            </a:r>
            <a:r>
              <a:rPr lang="en-GB" sz="1400" i="1" dirty="0" err="1">
                <a:latin typeface="Comic Sans MS" panose="030F0702030302020204" pitchFamily="66" charset="0"/>
              </a:rPr>
              <a:t>asterix</a:t>
            </a:r>
            <a:endParaRPr lang="en-GB" sz="1400" dirty="0">
              <a:latin typeface="Comic Sans MS" panose="030F0702030302020204" pitchFamily="66" charset="0"/>
            </a:endParaRPr>
          </a:p>
          <a:p>
            <a:r>
              <a:rPr lang="en-GB" dirty="0"/>
              <a:t> </a:t>
            </a:r>
          </a:p>
        </p:txBody>
      </p:sp>
      <p:pic>
        <p:nvPicPr>
          <p:cNvPr id="57" name="Picture 56">
            <a:extLst>
              <a:ext uri="{FF2B5EF4-FFF2-40B4-BE49-F238E27FC236}">
                <a16:creationId xmlns:a16="http://schemas.microsoft.com/office/drawing/2014/main" id="{C717E057-4D70-4F25-8E4D-24EF9B62CEC3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273" y="6125180"/>
            <a:ext cx="845202" cy="522501"/>
          </a:xfrm>
          <a:prstGeom prst="rect">
            <a:avLst/>
          </a:prstGeom>
        </p:spPr>
      </p:pic>
      <p:pic>
        <p:nvPicPr>
          <p:cNvPr id="47" name="Picture 46" descr="Camrose Primary School - School Meals">
            <a:extLst>
              <a:ext uri="{FF2B5EF4-FFF2-40B4-BE49-F238E27FC236}">
                <a16:creationId xmlns:a16="http://schemas.microsoft.com/office/drawing/2014/main" id="{4448D528-4F2F-4C3B-9505-E46058FB5B45}"/>
              </a:ext>
            </a:extLst>
          </p:cNvPr>
          <p:cNvPicPr/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518" y="121359"/>
            <a:ext cx="1888880" cy="10902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15" descr="Icon&#10;&#10;Description automatically generated">
            <a:extLst>
              <a:ext uri="{FF2B5EF4-FFF2-40B4-BE49-F238E27FC236}">
                <a16:creationId xmlns:a16="http://schemas.microsoft.com/office/drawing/2014/main" id="{8023B848-471A-F5D1-D350-A36BF1C298ED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1007" y="4299866"/>
            <a:ext cx="1072762" cy="558802"/>
          </a:xfrm>
          <a:prstGeom prst="rect">
            <a:avLst/>
          </a:prstGeom>
        </p:spPr>
      </p:pic>
      <p:pic>
        <p:nvPicPr>
          <p:cNvPr id="18" name="Picture 17" descr="Icon&#10;&#10;Description automatically generated">
            <a:extLst>
              <a:ext uri="{FF2B5EF4-FFF2-40B4-BE49-F238E27FC236}">
                <a16:creationId xmlns:a16="http://schemas.microsoft.com/office/drawing/2014/main" id="{C330031B-A823-6A22-0298-100BD5A38328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4743" y="4299866"/>
            <a:ext cx="1072762" cy="558802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661D8DCE-416A-55F9-2EB6-83607835B101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5798" y="4299866"/>
            <a:ext cx="1072762" cy="558802"/>
          </a:xfrm>
          <a:prstGeom prst="rect">
            <a:avLst/>
          </a:prstGeom>
        </p:spPr>
      </p:pic>
      <p:pic>
        <p:nvPicPr>
          <p:cNvPr id="20" name="Picture 19" descr="Icon&#10;&#10;Description automatically generated">
            <a:extLst>
              <a:ext uri="{FF2B5EF4-FFF2-40B4-BE49-F238E27FC236}">
                <a16:creationId xmlns:a16="http://schemas.microsoft.com/office/drawing/2014/main" id="{D9D9D947-718C-BEB1-9544-128EBD41C7D9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6243" y="4299866"/>
            <a:ext cx="1072762" cy="558802"/>
          </a:xfrm>
          <a:prstGeom prst="rect">
            <a:avLst/>
          </a:prstGeom>
        </p:spPr>
      </p:pic>
      <p:pic>
        <p:nvPicPr>
          <p:cNvPr id="21" name="Picture 20" descr="Icon&#10;&#10;Description automatically generated">
            <a:extLst>
              <a:ext uri="{FF2B5EF4-FFF2-40B4-BE49-F238E27FC236}">
                <a16:creationId xmlns:a16="http://schemas.microsoft.com/office/drawing/2014/main" id="{8E1054E7-4DBC-C581-1AA9-096FF12FFC7B}"/>
              </a:ext>
            </a:extLst>
          </p:cNvPr>
          <p:cNvPicPr>
            <a:picLocks noChangeAspect="1"/>
          </p:cNvPicPr>
          <p:nvPr/>
        </p:nvPicPr>
        <p:blipFill>
          <a:blip r:embed="rId14">
            <a:alphaModFix/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39011" y="4299866"/>
            <a:ext cx="1072762" cy="558802"/>
          </a:xfrm>
          <a:prstGeom prst="rect">
            <a:avLst/>
          </a:prstGeom>
        </p:spPr>
      </p:pic>
      <p:pic>
        <p:nvPicPr>
          <p:cNvPr id="24" name="Picture 23" descr="A picture containing text, box, container, clipart&#10;&#10;Description automatically generated">
            <a:extLst>
              <a:ext uri="{FF2B5EF4-FFF2-40B4-BE49-F238E27FC236}">
                <a16:creationId xmlns:a16="http://schemas.microsoft.com/office/drawing/2014/main" id="{30F4D0F3-EF1F-2900-6699-D7DD4B008992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671" y="4727090"/>
            <a:ext cx="886807" cy="886807"/>
          </a:xfrm>
          <a:prstGeom prst="rect">
            <a:avLst/>
          </a:prstGeom>
        </p:spPr>
      </p:pic>
      <p:pic>
        <p:nvPicPr>
          <p:cNvPr id="27" name="Picture 26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078F2D93-C343-A0A2-0929-0AA87D83179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4760" y="5301180"/>
            <a:ext cx="762413" cy="772670"/>
          </a:xfrm>
          <a:prstGeom prst="rect">
            <a:avLst/>
          </a:prstGeom>
        </p:spPr>
      </p:pic>
      <p:pic>
        <p:nvPicPr>
          <p:cNvPr id="29" name="Picture 28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9B0C4D2C-FDDB-AB98-FC3F-3C704C4A3243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48091" y="5241804"/>
            <a:ext cx="762413" cy="772670"/>
          </a:xfrm>
          <a:prstGeom prst="rect">
            <a:avLst/>
          </a:prstGeom>
        </p:spPr>
      </p:pic>
      <p:pic>
        <p:nvPicPr>
          <p:cNvPr id="31" name="Picture 30" descr="A picture containing pinwheel, metalware, outdoor object&#10;&#10;Description automatically generated">
            <a:extLst>
              <a:ext uri="{FF2B5EF4-FFF2-40B4-BE49-F238E27FC236}">
                <a16:creationId xmlns:a16="http://schemas.microsoft.com/office/drawing/2014/main" id="{0C1A93A0-CC0A-2B9E-B44E-9660E6075678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53471" y="5311613"/>
            <a:ext cx="762413" cy="772670"/>
          </a:xfrm>
          <a:prstGeom prst="rect">
            <a:avLst/>
          </a:prstGeom>
        </p:spPr>
      </p:pic>
      <p:pic>
        <p:nvPicPr>
          <p:cNvPr id="34" name="Picture 33" descr="A picture containing tableware, cup, dishware&#10;&#10;Description automatically generated">
            <a:extLst>
              <a:ext uri="{FF2B5EF4-FFF2-40B4-BE49-F238E27FC236}">
                <a16:creationId xmlns:a16="http://schemas.microsoft.com/office/drawing/2014/main" id="{E234E348-C0C4-EB93-6C75-B83122FA8E01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79785" y="1738993"/>
            <a:ext cx="915635" cy="915635"/>
          </a:xfrm>
          <a:prstGeom prst="rect">
            <a:avLst/>
          </a:prstGeom>
        </p:spPr>
      </p:pic>
      <p:pic>
        <p:nvPicPr>
          <p:cNvPr id="38" name="Picture 37" descr="A green leaf with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9EE90299-C4D5-C319-E2A8-46659C5CEBBC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5875" y="4782022"/>
            <a:ext cx="651358" cy="651358"/>
          </a:xfrm>
          <a:prstGeom prst="rect">
            <a:avLst/>
          </a:prstGeom>
        </p:spPr>
      </p:pic>
      <p:pic>
        <p:nvPicPr>
          <p:cNvPr id="40" name="Picture 39" descr="A picture containing text&#10;&#10;Description automatically generated">
            <a:extLst>
              <a:ext uri="{FF2B5EF4-FFF2-40B4-BE49-F238E27FC236}">
                <a16:creationId xmlns:a16="http://schemas.microsoft.com/office/drawing/2014/main" id="{5C2D11FF-9003-7D6E-8BF8-6F94E75FDA47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8910" y="5389653"/>
            <a:ext cx="844796" cy="664484"/>
          </a:xfrm>
          <a:prstGeom prst="rect">
            <a:avLst/>
          </a:prstGeom>
        </p:spPr>
      </p:pic>
      <p:pic>
        <p:nvPicPr>
          <p:cNvPr id="48" name="Picture 47" descr="A green leafy plant&#10;&#10;Description automatically generated with low confidence">
            <a:extLst>
              <a:ext uri="{FF2B5EF4-FFF2-40B4-BE49-F238E27FC236}">
                <a16:creationId xmlns:a16="http://schemas.microsoft.com/office/drawing/2014/main" id="{015CC6C8-B4D9-DB86-03F2-C564512B646B}"/>
              </a:ext>
            </a:extLst>
          </p:cNvPr>
          <p:cNvPicPr>
            <a:picLocks noChangeAspect="1"/>
          </p:cNvPicPr>
          <p:nvPr/>
        </p:nvPicPr>
        <p:blipFill>
          <a:blip r:embed="rId26"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6464" y="4767770"/>
            <a:ext cx="651358" cy="671989"/>
          </a:xfrm>
          <a:prstGeom prst="rect">
            <a:avLst/>
          </a:prstGeom>
        </p:spPr>
      </p:pic>
      <p:pic>
        <p:nvPicPr>
          <p:cNvPr id="70" name="Picture 69" descr="A picture containing icon&#10;&#10;Description automatically generated">
            <a:extLst>
              <a:ext uri="{FF2B5EF4-FFF2-40B4-BE49-F238E27FC236}">
                <a16:creationId xmlns:a16="http://schemas.microsoft.com/office/drawing/2014/main" id="{C2DD412C-D7D0-76A4-23C2-6532C53E5B99}"/>
              </a:ext>
            </a:extLst>
          </p:cNvPr>
          <p:cNvPicPr>
            <a:picLocks noChangeAspect="1"/>
          </p:cNvPicPr>
          <p:nvPr/>
        </p:nvPicPr>
        <p:blipFill>
          <a:blip r:embed="rId28"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6259" y="5373869"/>
            <a:ext cx="710414" cy="710414"/>
          </a:xfrm>
          <a:prstGeom prst="rect">
            <a:avLst/>
          </a:prstGeom>
        </p:spPr>
      </p:pic>
      <p:pic>
        <p:nvPicPr>
          <p:cNvPr id="77" name="Picture 76" descr="A picture containing text&#10;&#10;Description automatically generated">
            <a:extLst>
              <a:ext uri="{FF2B5EF4-FFF2-40B4-BE49-F238E27FC236}">
                <a16:creationId xmlns:a16="http://schemas.microsoft.com/office/drawing/2014/main" id="{E4634CA8-459F-6F91-F454-0BE1DA9E619B}"/>
              </a:ext>
            </a:extLst>
          </p:cNvPr>
          <p:cNvPicPr>
            <a:picLocks noChangeAspect="1"/>
          </p:cNvPicPr>
          <p:nvPr/>
        </p:nvPicPr>
        <p:blipFill>
          <a:blip r:embed="rId30">
            <a:extLst>
              <a:ext uri="{BEBA8EAE-BF5A-486C-A8C5-ECC9F3942E4B}">
                <a14:imgProps xmlns:a14="http://schemas.microsoft.com/office/drawing/2010/main">
                  <a14:imgLayer r:embed="rId31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8894" y="3416588"/>
            <a:ext cx="944459" cy="749571"/>
          </a:xfrm>
          <a:prstGeom prst="rect">
            <a:avLst/>
          </a:prstGeom>
        </p:spPr>
      </p:pic>
      <p:pic>
        <p:nvPicPr>
          <p:cNvPr id="79" name="Picture 78" descr="A picture containing clipart&#10;&#10;Description automatically generated">
            <a:extLst>
              <a:ext uri="{FF2B5EF4-FFF2-40B4-BE49-F238E27FC236}">
                <a16:creationId xmlns:a16="http://schemas.microsoft.com/office/drawing/2014/main" id="{47D2DEE1-266D-35A4-15EB-4A0195EB0A4B}"/>
              </a:ext>
            </a:extLst>
          </p:cNvPr>
          <p:cNvPicPr>
            <a:picLocks noChangeAspect="1"/>
          </p:cNvPicPr>
          <p:nvPr/>
        </p:nvPicPr>
        <p:blipFill>
          <a:blip r:embed="rId32">
            <a:extLst>
              <a:ext uri="{BEBA8EAE-BF5A-486C-A8C5-ECC9F3942E4B}">
                <a14:imgProps xmlns:a14="http://schemas.microsoft.com/office/drawing/2010/main">
                  <a14:imgLayer r:embed="rId3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00227" y="4803540"/>
            <a:ext cx="641567" cy="641567"/>
          </a:xfrm>
          <a:prstGeom prst="rect">
            <a:avLst/>
          </a:prstGeom>
        </p:spPr>
      </p:pic>
      <p:pic>
        <p:nvPicPr>
          <p:cNvPr id="4" name="Picture 3" descr="A green leaf with a white background&#10;&#10;Description automatically generated with low confidence">
            <a:extLst>
              <a:ext uri="{FF2B5EF4-FFF2-40B4-BE49-F238E27FC236}">
                <a16:creationId xmlns:a16="http://schemas.microsoft.com/office/drawing/2014/main" id="{2733B43F-849D-F070-C1FA-617B0FD6713C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8120" y="2820049"/>
            <a:ext cx="651358" cy="651358"/>
          </a:xfrm>
          <a:prstGeom prst="rect">
            <a:avLst/>
          </a:prstGeom>
        </p:spPr>
      </p:pic>
      <p:pic>
        <p:nvPicPr>
          <p:cNvPr id="9" name="Picture 8" descr="A cartoon of a pizza&#10;&#10;Description automatically generated">
            <a:extLst>
              <a:ext uri="{FF2B5EF4-FFF2-40B4-BE49-F238E27FC236}">
                <a16:creationId xmlns:a16="http://schemas.microsoft.com/office/drawing/2014/main" id="{A6DD99AC-F72D-B962-AA69-5D32D940748D}"/>
              </a:ext>
            </a:extLst>
          </p:cNvPr>
          <p:cNvPicPr>
            <a:picLocks noChangeAspect="1"/>
          </p:cNvPicPr>
          <p:nvPr/>
        </p:nvPicPr>
        <p:blipFill>
          <a:blip r:embed="rId34"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4331" y="1808998"/>
            <a:ext cx="775623" cy="775623"/>
          </a:xfrm>
          <a:prstGeom prst="rect">
            <a:avLst/>
          </a:prstGeom>
        </p:spPr>
      </p:pic>
      <p:pic>
        <p:nvPicPr>
          <p:cNvPr id="10" name="Picture 9" descr="A logo of a school&#10;&#10;Description automatically generated">
            <a:extLst>
              <a:ext uri="{FF2B5EF4-FFF2-40B4-BE49-F238E27FC236}">
                <a16:creationId xmlns:a16="http://schemas.microsoft.com/office/drawing/2014/main" id="{EBAAF49D-900C-4AE6-2E9A-C8B60A676E37}"/>
              </a:ext>
            </a:extLst>
          </p:cNvPr>
          <p:cNvPicPr>
            <a:picLocks noChangeAspect="1"/>
          </p:cNvPicPr>
          <p:nvPr/>
        </p:nvPicPr>
        <p:blipFill>
          <a:blip r:embed="rId3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34727" y="139453"/>
            <a:ext cx="1237488" cy="1066800"/>
          </a:xfrm>
          <a:prstGeom prst="rect">
            <a:avLst/>
          </a:prstGeom>
        </p:spPr>
      </p:pic>
      <p:pic>
        <p:nvPicPr>
          <p:cNvPr id="8" name="Picture 7" descr="A corn on the cob&#10;&#10;AI-generated content may be incorrect.">
            <a:extLst>
              <a:ext uri="{FF2B5EF4-FFF2-40B4-BE49-F238E27FC236}">
                <a16:creationId xmlns:a16="http://schemas.microsoft.com/office/drawing/2014/main" id="{8D02CB26-C673-9634-3E48-A5FEFA5316B4}"/>
              </a:ext>
            </a:extLst>
          </p:cNvPr>
          <p:cNvPicPr>
            <a:picLocks noChangeAspect="1"/>
          </p:cNvPicPr>
          <p:nvPr/>
        </p:nvPicPr>
        <p:blipFill>
          <a:blip r:embed="rId37">
            <a:extLst>
              <a:ext uri="{BEBA8EAE-BF5A-486C-A8C5-ECC9F3942E4B}">
                <a14:imgProps xmlns:a14="http://schemas.microsoft.com/office/drawing/2010/main">
                  <a14:imgLayer r:embed="rId38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01867" y="3566962"/>
            <a:ext cx="534458" cy="607030"/>
          </a:xfrm>
          <a:prstGeom prst="rect">
            <a:avLst/>
          </a:prstGeom>
        </p:spPr>
      </p:pic>
      <p:pic>
        <p:nvPicPr>
          <p:cNvPr id="11" name="Picture 10" descr="A plate of food on a white background&#10;&#10;AI-generated content may be incorrect.">
            <a:extLst>
              <a:ext uri="{FF2B5EF4-FFF2-40B4-BE49-F238E27FC236}">
                <a16:creationId xmlns:a16="http://schemas.microsoft.com/office/drawing/2014/main" id="{C6754638-162D-E12F-9C09-63F1229FCEFE}"/>
              </a:ext>
            </a:extLst>
          </p:cNvPr>
          <p:cNvPicPr>
            <a:picLocks noChangeAspect="1"/>
          </p:cNvPicPr>
          <p:nvPr/>
        </p:nvPicPr>
        <p:blipFill>
          <a:blip r:embed="rId39">
            <a:extLst>
              <a:ext uri="{BEBA8EAE-BF5A-486C-A8C5-ECC9F3942E4B}">
                <a14:imgProps xmlns:a14="http://schemas.microsoft.com/office/drawing/2010/main">
                  <a14:imgLayer r:embed="rId4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0910282" y="2001385"/>
            <a:ext cx="1136197" cy="569233"/>
          </a:xfrm>
          <a:prstGeom prst="rect">
            <a:avLst/>
          </a:prstGeom>
        </p:spPr>
      </p:pic>
      <p:pic>
        <p:nvPicPr>
          <p:cNvPr id="12" name="Picture 11" descr="A green cabbage with leaves&#10;&#10;AI-generated content may be incorrect.">
            <a:extLst>
              <a:ext uri="{FF2B5EF4-FFF2-40B4-BE49-F238E27FC236}">
                <a16:creationId xmlns:a16="http://schemas.microsoft.com/office/drawing/2014/main" id="{8FD3A13A-C67D-CB18-64D1-4CE39C42353D}"/>
              </a:ext>
            </a:extLst>
          </p:cNvPr>
          <p:cNvPicPr>
            <a:picLocks noChangeAspect="1"/>
          </p:cNvPicPr>
          <p:nvPr/>
        </p:nvPicPr>
        <p:blipFill>
          <a:blip r:embed="rId41">
            <a:extLst>
              <a:ext uri="{BEBA8EAE-BF5A-486C-A8C5-ECC9F3942E4B}">
                <a14:imgProps xmlns:a14="http://schemas.microsoft.com/office/drawing/2010/main">
                  <a14:imgLayer r:embed="rId42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1386533" y="4824867"/>
            <a:ext cx="679602" cy="679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030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0d8a0181-d988-4566-98a8-5407433904cc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A5CE0C0DC79E149BECDFDF065809364" ma:contentTypeVersion="15" ma:contentTypeDescription="Create a new document." ma:contentTypeScope="" ma:versionID="fc4e93ec71868b8904620da54cca134a">
  <xsd:schema xmlns:xsd="http://www.w3.org/2001/XMLSchema" xmlns:xs="http://www.w3.org/2001/XMLSchema" xmlns:p="http://schemas.microsoft.com/office/2006/metadata/properties" xmlns:ns3="0d8a0181-d988-4566-98a8-5407433904cc" xmlns:ns4="08ee9fee-03b8-448f-947c-9e004855dd81" targetNamespace="http://schemas.microsoft.com/office/2006/metadata/properties" ma:root="true" ma:fieldsID="b55498e97db52b9eba383e397d9a6b5e" ns3:_="" ns4:_="">
    <xsd:import namespace="0d8a0181-d988-4566-98a8-5407433904cc"/>
    <xsd:import namespace="08ee9fee-03b8-448f-947c-9e004855dd81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_activity" minOccurs="0"/>
                <xsd:element ref="ns3:MediaServiceObjectDetectorVersions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SearchPropertie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SystemTags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8a0181-d988-4566-98a8-5407433904cc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_activity" ma:index="10" nillable="true" ma:displayName="_activity" ma:hidden="true" ma:internalName="_activity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SearchProperties" ma:index="16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SystemTags" ma:index="21" nillable="true" ma:displayName="MediaServiceSystemTags" ma:hidden="true" ma:internalName="MediaServiceSystemTags" ma:readOnly="true">
      <xsd:simpleType>
        <xsd:restriction base="dms:Note"/>
      </xsd:simpleType>
    </xsd:element>
    <xsd:element name="MediaLengthInSeconds" ma:index="22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8ee9fee-03b8-448f-947c-9e004855dd81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3D86D99-6F05-40FC-8DCD-D0FF443E0156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0855603-68CF-43CE-A5CA-1D31501A0981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08ee9fee-03b8-448f-947c-9e004855dd81"/>
    <ds:schemaRef ds:uri="http://schemas.microsoft.com/office/2006/documentManagement/types"/>
    <ds:schemaRef ds:uri="http://schemas.microsoft.com/office/infopath/2007/PartnerControls"/>
    <ds:schemaRef ds:uri="0d8a0181-d988-4566-98a8-5407433904cc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495BC955-5803-40C1-B6AC-A507E48725B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8a0181-d988-4566-98a8-5407433904cc"/>
    <ds:schemaRef ds:uri="08ee9fee-03b8-448f-947c-9e004855dd8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4358</TotalTime>
  <Words>232</Words>
  <Application>Microsoft Office PowerPoint</Application>
  <PresentationFormat>Widescreen</PresentationFormat>
  <Paragraphs>96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Rockwell</vt:lpstr>
      <vt:lpstr>Times New Roman</vt:lpstr>
      <vt:lpstr>Office Theme</vt:lpstr>
      <vt:lpstr>Mandeville Primary School  MENU WEEK 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Joanna Makaruk</dc:creator>
  <cp:lastModifiedBy>Sergio Vitale</cp:lastModifiedBy>
  <cp:revision>132</cp:revision>
  <dcterms:created xsi:type="dcterms:W3CDTF">2022-06-24T08:28:06Z</dcterms:created>
  <dcterms:modified xsi:type="dcterms:W3CDTF">2025-03-24T07:50:15Z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0x0101008A5CE0C0DC79E149BECDFDF065809364</vt:lpwstr>
  </property>
</Properties>
</file>